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08" autoAdjust="0"/>
  </p:normalViewPr>
  <p:slideViewPr>
    <p:cSldViewPr snapToGrid="0">
      <p:cViewPr varScale="1">
        <p:scale>
          <a:sx n="70" d="100"/>
          <a:sy n="70" d="100"/>
        </p:scale>
        <p:origin x="-28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6A91-7899-4AAC-BD27-D206B428E4AE}" type="datetimeFigureOut">
              <a:rPr lang="tr-TR" smtClean="0"/>
              <a:t>20.01.2015</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FA28-E763-4429-92C5-B76CFAB0F593}" type="slidenum">
              <a:rPr lang="tr-TR" smtClean="0"/>
              <a:t>‹#›</a:t>
            </a:fld>
            <a:endParaRPr lang="tr-TR"/>
          </a:p>
        </p:txBody>
      </p:sp>
    </p:spTree>
    <p:extLst>
      <p:ext uri="{BB962C8B-B14F-4D97-AF65-F5344CB8AC3E}">
        <p14:creationId xmlns:p14="http://schemas.microsoft.com/office/powerpoint/2010/main" val="420486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9F306BD2-6997-45E9-9A4E-BE8D8F7A548E}"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300329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Haydi Anlat</a:t>
            </a:r>
          </a:p>
          <a:p>
            <a:r>
              <a:rPr lang="tr-TR" sz="1200" b="1" kern="1200" dirty="0" smtClean="0">
                <a:solidFill>
                  <a:schemeClr val="tx1"/>
                </a:solidFill>
                <a:effectLst/>
                <a:latin typeface="+mn-lt"/>
                <a:ea typeface="+mn-ea"/>
                <a:cs typeface="+mn-cs"/>
              </a:rPr>
              <a:t>Etkinlik yönergesi:</a:t>
            </a:r>
          </a:p>
          <a:p>
            <a:r>
              <a:rPr lang="tr-TR" sz="1200" b="0" i="0" u="none" strike="noStrike" kern="1200" baseline="0" dirty="0" smtClean="0">
                <a:solidFill>
                  <a:schemeClr val="tx1"/>
                </a:solidFill>
                <a:latin typeface="+mn-lt"/>
                <a:ea typeface="+mn-ea"/>
                <a:cs typeface="+mn-cs"/>
              </a:rPr>
              <a:t>Aşağıdaki resimlerden hangileri oyuncaktır? Söyleyin.</a:t>
            </a:r>
          </a:p>
          <a:p>
            <a:r>
              <a:rPr lang="tr-TR" sz="1200" b="0" i="0" u="none" strike="noStrike" kern="1200" baseline="0" dirty="0" smtClean="0">
                <a:solidFill>
                  <a:schemeClr val="tx1"/>
                </a:solidFill>
                <a:latin typeface="+mn-lt"/>
                <a:ea typeface="+mn-ea"/>
                <a:cs typeface="+mn-cs"/>
              </a:rPr>
              <a:t>Peki bunlarla ne tür oyunlar oynanır? Anlatın.</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10</a:t>
            </a:fld>
            <a:endParaRPr lang="tr-TR"/>
          </a:p>
        </p:txBody>
      </p:sp>
    </p:spTree>
    <p:extLst>
      <p:ext uri="{BB962C8B-B14F-4D97-AF65-F5344CB8AC3E}">
        <p14:creationId xmlns:p14="http://schemas.microsoft.com/office/powerpoint/2010/main" val="34537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22-23.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Haydi Oyna!</a:t>
            </a:r>
          </a:p>
          <a:p>
            <a:r>
              <a:rPr lang="tr-TR" sz="1200" b="1" kern="1200" dirty="0" smtClean="0">
                <a:solidFill>
                  <a:schemeClr val="tx1"/>
                </a:solidFill>
                <a:effectLst/>
                <a:latin typeface="+mn-lt"/>
                <a:ea typeface="+mn-ea"/>
                <a:cs typeface="+mn-cs"/>
              </a:rPr>
              <a:t>Etkinlik yönergesi:</a:t>
            </a:r>
          </a:p>
          <a:p>
            <a:r>
              <a:rPr lang="tr-TR" sz="1200" b="0" i="0" u="none" strike="noStrike" kern="1200" baseline="0" dirty="0" smtClean="0">
                <a:solidFill>
                  <a:schemeClr val="tx1"/>
                </a:solidFill>
                <a:latin typeface="+mn-lt"/>
                <a:ea typeface="+mn-ea"/>
                <a:cs typeface="+mn-cs"/>
              </a:rPr>
              <a:t>Bütün mahallenin çocukları toplandık, oyun oynuyoruz. Haydi </a:t>
            </a:r>
            <a:r>
              <a:rPr lang="it-IT" sz="1200" b="0" i="0" u="none" strike="noStrike" kern="1200" baseline="0" dirty="0" smtClean="0">
                <a:solidFill>
                  <a:schemeClr val="tx1"/>
                </a:solidFill>
                <a:latin typeface="+mn-lt"/>
                <a:ea typeface="+mn-ea"/>
                <a:cs typeface="+mn-cs"/>
              </a:rPr>
              <a:t>siz de resimde hangi oyunların geçtiğini bulun. Sonra da</a:t>
            </a:r>
            <a:r>
              <a:rPr lang="tr-TR" sz="1200" b="0" i="0" u="none" strike="noStrike" kern="1200" baseline="0" dirty="0" smtClean="0">
                <a:solidFill>
                  <a:schemeClr val="tx1"/>
                </a:solidFill>
                <a:latin typeface="+mn-lt"/>
                <a:ea typeface="+mn-ea"/>
                <a:cs typeface="+mn-cs"/>
              </a:rPr>
              <a:t> bu oyunlardan birini seçip arkadaşlarınızla oynayın.</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11</a:t>
            </a:fld>
            <a:endParaRPr lang="tr-TR"/>
          </a:p>
        </p:txBody>
      </p:sp>
    </p:spTree>
    <p:extLst>
      <p:ext uri="{BB962C8B-B14F-4D97-AF65-F5344CB8AC3E}">
        <p14:creationId xmlns:p14="http://schemas.microsoft.com/office/powerpoint/2010/main" val="409741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24-25.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Ne Kaybeder?</a:t>
            </a:r>
          </a:p>
          <a:p>
            <a:r>
              <a:rPr lang="tr-TR" sz="1200" b="1" kern="1200" dirty="0" smtClean="0">
                <a:solidFill>
                  <a:schemeClr val="tx1"/>
                </a:solidFill>
                <a:effectLst/>
                <a:latin typeface="+mn-lt"/>
                <a:ea typeface="+mn-ea"/>
                <a:cs typeface="+mn-cs"/>
              </a:rPr>
              <a:t>Etkinlik yönergesi:</a:t>
            </a:r>
          </a:p>
          <a:p>
            <a:r>
              <a:rPr lang="tr-TR" sz="1200" kern="1200" dirty="0" smtClean="0">
                <a:solidFill>
                  <a:schemeClr val="tx1"/>
                </a:solidFill>
                <a:effectLst/>
                <a:latin typeface="+mn-lt"/>
                <a:ea typeface="+mn-ea"/>
                <a:cs typeface="+mn-cs"/>
              </a:rPr>
              <a:t>Bunlar Enis ile Esra. Kendilerini bilgisayar ve televizyona biraz fazla kaptırmışlar. Peki size bir soru: Bilgisayar ve TV’nin başında uzun süre kalırsak ne kaybederiz?</a:t>
            </a:r>
          </a:p>
          <a:p>
            <a:r>
              <a:rPr lang="tr-TR" sz="1200" kern="1200" dirty="0" smtClean="0">
                <a:solidFill>
                  <a:schemeClr val="tx1"/>
                </a:solidFill>
                <a:effectLst/>
                <a:latin typeface="+mn-lt"/>
                <a:ea typeface="+mn-ea"/>
                <a:cs typeface="+mn-cs"/>
              </a:rPr>
              <a:t>Uykusuz kalırız, uyku düzenimiz bozulur.</a:t>
            </a:r>
          </a:p>
          <a:p>
            <a:r>
              <a:rPr lang="tr-TR" sz="1200" kern="1200" dirty="0" smtClean="0">
                <a:solidFill>
                  <a:schemeClr val="tx1"/>
                </a:solidFill>
                <a:effectLst/>
                <a:latin typeface="+mn-lt"/>
                <a:ea typeface="+mn-ea"/>
                <a:cs typeface="+mn-cs"/>
              </a:rPr>
              <a:t>Zamanımız kalmaz, resim yapamayız.</a:t>
            </a:r>
          </a:p>
          <a:p>
            <a:r>
              <a:rPr lang="tr-TR" sz="1200" kern="1200" dirty="0" smtClean="0">
                <a:solidFill>
                  <a:schemeClr val="tx1"/>
                </a:solidFill>
                <a:effectLst/>
                <a:latin typeface="+mn-lt"/>
                <a:ea typeface="+mn-ea"/>
                <a:cs typeface="+mn-cs"/>
              </a:rPr>
              <a:t>Düzenli beslenemeyiz, sağlığımız bozulur.</a:t>
            </a:r>
          </a:p>
          <a:p>
            <a:r>
              <a:rPr lang="tr-TR" sz="1200" kern="1200" dirty="0" smtClean="0">
                <a:solidFill>
                  <a:schemeClr val="tx1"/>
                </a:solidFill>
                <a:effectLst/>
                <a:latin typeface="+mn-lt"/>
                <a:ea typeface="+mn-ea"/>
                <a:cs typeface="+mn-cs"/>
              </a:rPr>
              <a:t>Okulda yorgun ve bitkin oluruz. </a:t>
            </a:r>
          </a:p>
          <a:p>
            <a:r>
              <a:rPr lang="tr-TR" sz="1200" kern="1200" dirty="0" smtClean="0">
                <a:solidFill>
                  <a:schemeClr val="tx1"/>
                </a:solidFill>
                <a:effectLst/>
                <a:latin typeface="+mn-lt"/>
                <a:ea typeface="+mn-ea"/>
                <a:cs typeface="+mn-cs"/>
              </a:rPr>
              <a:t>Kitaplara bakmak için fırsat bulamayız.</a:t>
            </a:r>
          </a:p>
          <a:p>
            <a:r>
              <a:rPr lang="tr-TR" sz="1200" kern="1200" dirty="0" smtClean="0">
                <a:solidFill>
                  <a:schemeClr val="tx1"/>
                </a:solidFill>
                <a:effectLst/>
                <a:latin typeface="+mn-lt"/>
                <a:ea typeface="+mn-ea"/>
                <a:cs typeface="+mn-cs"/>
              </a:rPr>
              <a:t>Sevdiğimiz başka oyunlar için zaman bulamayız.</a:t>
            </a:r>
          </a:p>
          <a:p>
            <a:r>
              <a:rPr lang="tr-TR" sz="1200" kern="1200" dirty="0" smtClean="0">
                <a:solidFill>
                  <a:schemeClr val="tx1"/>
                </a:solidFill>
                <a:effectLst/>
                <a:latin typeface="+mn-lt"/>
                <a:ea typeface="+mn-ea"/>
                <a:cs typeface="+mn-cs"/>
              </a:rPr>
              <a:t>Gözlerimiz bozulur, gözlük kullanmaya başlarız.</a:t>
            </a:r>
          </a:p>
          <a:p>
            <a:r>
              <a:rPr lang="tr-TR" sz="1200" kern="1200" dirty="0" smtClean="0">
                <a:solidFill>
                  <a:schemeClr val="tx1"/>
                </a:solidFill>
                <a:effectLst/>
                <a:latin typeface="+mn-lt"/>
                <a:ea typeface="+mn-ea"/>
                <a:cs typeface="+mn-cs"/>
              </a:rPr>
              <a:t>Başka?</a:t>
            </a:r>
          </a:p>
          <a:p>
            <a:r>
              <a:rPr lang="tr-TR" sz="1200" kern="1200" dirty="0" smtClean="0">
                <a:solidFill>
                  <a:schemeClr val="tx1"/>
                </a:solidFill>
                <a:effectLst/>
                <a:latin typeface="+mn-lt"/>
                <a:ea typeface="+mn-ea"/>
                <a:cs typeface="+mn-cs"/>
              </a:rPr>
              <a:t>Haydi bir tane de siz ekleyin!</a:t>
            </a:r>
          </a:p>
          <a:p>
            <a:r>
              <a:rPr lang="tr-TR" sz="1200" kern="1200" dirty="0" smtClean="0">
                <a:solidFill>
                  <a:schemeClr val="tx1"/>
                </a:solidFill>
                <a:effectLst/>
                <a:latin typeface="+mn-lt"/>
                <a:ea typeface="+mn-ea"/>
                <a:cs typeface="+mn-cs"/>
              </a:rPr>
              <a:t>Ailemizle vakit geçirip eğlenemeyiz.</a:t>
            </a:r>
          </a:p>
          <a:p>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12</a:t>
            </a:fld>
            <a:endParaRPr lang="tr-TR"/>
          </a:p>
        </p:txBody>
      </p:sp>
    </p:spTree>
    <p:extLst>
      <p:ext uri="{BB962C8B-B14F-4D97-AF65-F5344CB8AC3E}">
        <p14:creationId xmlns:p14="http://schemas.microsoft.com/office/powerpoint/2010/main" val="15289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13</a:t>
            </a:fld>
            <a:endParaRPr lang="tr-TR"/>
          </a:p>
        </p:txBody>
      </p:sp>
    </p:spTree>
    <p:extLst>
      <p:ext uri="{BB962C8B-B14F-4D97-AF65-F5344CB8AC3E}">
        <p14:creationId xmlns:p14="http://schemas.microsoft.com/office/powerpoint/2010/main" val="28474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110996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öğrencilere 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2</a:t>
            </a:fld>
            <a:endParaRPr lang="tr-TR"/>
          </a:p>
        </p:txBody>
      </p:sp>
    </p:spTree>
    <p:extLst>
      <p:ext uri="{BB962C8B-B14F-4D97-AF65-F5344CB8AC3E}">
        <p14:creationId xmlns:p14="http://schemas.microsoft.com/office/powerpoint/2010/main" val="311950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12-13.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Enis ile Esra karne tatilini sabırsızlıkla beklemişlerdi. Çünkü karneleriyle eve geldikleri gün onları evde bir sürprizin bekleyeceğini biliyorlardı. Bir bilgisayar. Uzun süredir bu bilgisayarın hayalini kuruyorlardı.</a:t>
            </a:r>
          </a:p>
          <a:p>
            <a:r>
              <a:rPr lang="tr-TR" sz="1200" b="0" i="0" u="none" strike="noStrike" kern="1200" baseline="0" dirty="0" smtClean="0">
                <a:solidFill>
                  <a:schemeClr val="tx1"/>
                </a:solidFill>
                <a:latin typeface="+mn-lt"/>
                <a:ea typeface="+mn-ea"/>
                <a:cs typeface="+mn-cs"/>
              </a:rPr>
              <a:t>Anne ve babası iki kardeşle önce bilgisayarı nasıl kullanacakları ile ilgili konuştular. Dikkat etmeleri gereken konularda onları uyardılar. İki kardeş çok mutluydular. Heyecanları öyle çoktu ki anne ve babalarını duymadılar bile. Bundan sonra olanlar oldu.</a:t>
            </a:r>
          </a:p>
          <a:p>
            <a:r>
              <a:rPr lang="tr-TR" sz="1200" b="0" i="0" u="none" strike="noStrike" kern="1200" baseline="0" dirty="0" smtClean="0">
                <a:solidFill>
                  <a:schemeClr val="tx1"/>
                </a:solidFill>
                <a:latin typeface="+mn-lt"/>
                <a:ea typeface="+mn-ea"/>
                <a:cs typeface="+mn-cs"/>
              </a:rPr>
              <a:t>Bilgisayar çok güzel bir aletti. Sınırsız çizgi film, sınırsız oyun, sınırsız sinema demekti. </a:t>
            </a:r>
            <a:r>
              <a:rPr lang="tr-TR" sz="1200" b="0" i="0" u="none" strike="noStrike" kern="1200" baseline="0" dirty="0" err="1" smtClean="0">
                <a:solidFill>
                  <a:schemeClr val="tx1"/>
                </a:solidFill>
                <a:latin typeface="+mn-lt"/>
                <a:ea typeface="+mn-ea"/>
                <a:cs typeface="+mn-cs"/>
              </a:rPr>
              <a:t>Yaşasıın</a:t>
            </a:r>
            <a:r>
              <a:rPr lang="tr-TR" sz="1200" b="0" i="0" u="none" strike="noStrike" kern="1200" baseline="0" dirty="0" smtClean="0">
                <a:solidFill>
                  <a:schemeClr val="tx1"/>
                </a:solidFill>
                <a:latin typeface="+mn-lt"/>
                <a:ea typeface="+mn-ea"/>
                <a:cs typeface="+mn-cs"/>
              </a:rPr>
              <a:t>! Hoş geldin tatil, hoş geldin eğlence.</a:t>
            </a:r>
            <a:endParaRPr lang="tr-TR" sz="1200" b="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EFFFA28-E763-4429-92C5-B76CFAB0F593}" type="slidenum">
              <a:rPr lang="tr-TR" smtClean="0"/>
              <a:t>3</a:t>
            </a:fld>
            <a:endParaRPr lang="tr-TR"/>
          </a:p>
        </p:txBody>
      </p:sp>
    </p:spTree>
    <p:extLst>
      <p:ext uri="{BB962C8B-B14F-4D97-AF65-F5344CB8AC3E}">
        <p14:creationId xmlns:p14="http://schemas.microsoft.com/office/powerpoint/2010/main" val="269658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14-15.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kern="1200" dirty="0" smtClean="0">
                <a:solidFill>
                  <a:schemeClr val="tx1"/>
                </a:solidFill>
                <a:effectLst/>
                <a:latin typeface="+mn-lt"/>
                <a:ea typeface="+mn-ea"/>
                <a:cs typeface="+mn-cs"/>
              </a:rPr>
              <a:t>Bilgisayarın başında daha çok vakit geçirmek için erken kalkıp çok geç yattılar. Yemek saatinde bir şey kaçırırlar diye korktular, sofraya gitmediler. Bilgisayarın başında abur cubur yediler. Çok sevdikleri hâlde, eve gelen misafirlerle vakit geçiremediler. Çok sevdikleri hâlde, macera dolu kitaplarının resimlerine bakmadılar, onları okuması için birisini bulmaya hiç çalışmadılar. Çok sevdikleri hâlde, resim yapmadılar. Çok sevdikleri hâlde, o yaz dondurmacıya gidemediler.</a:t>
            </a:r>
          </a:p>
          <a:p>
            <a:r>
              <a:rPr lang="tr-TR" sz="1200" kern="1200" dirty="0" smtClean="0">
                <a:solidFill>
                  <a:schemeClr val="tx1"/>
                </a:solidFill>
                <a:effectLst/>
                <a:latin typeface="+mn-lt"/>
                <a:ea typeface="+mn-ea"/>
                <a:cs typeface="+mn-cs"/>
              </a:rPr>
              <a:t>Eve gelen dondurma eridiği için tadında bir dondurma da yiyemediler. Çok sevdikleri hâlde, yüzmeye gidemediler. Çok sevdikleri hâlde, dedeleriyle bahçede çadır kurup kamp yapamadılar. Ve daha neler </a:t>
            </a:r>
            <a:r>
              <a:rPr lang="tr-TR" sz="1200" kern="1200" dirty="0" err="1" smtClean="0">
                <a:solidFill>
                  <a:schemeClr val="tx1"/>
                </a:solidFill>
                <a:effectLst/>
                <a:latin typeface="+mn-lt"/>
                <a:ea typeface="+mn-ea"/>
                <a:cs typeface="+mn-cs"/>
              </a:rPr>
              <a:t>neler</a:t>
            </a:r>
            <a:r>
              <a:rPr lang="tr-TR" sz="1200" kern="1200" dirty="0" smtClean="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EFFFA28-E763-4429-92C5-B76CFAB0F593}" type="slidenum">
              <a:rPr lang="tr-TR" smtClean="0"/>
              <a:t>4</a:t>
            </a:fld>
            <a:endParaRPr lang="tr-TR"/>
          </a:p>
        </p:txBody>
      </p:sp>
    </p:spTree>
    <p:extLst>
      <p:ext uri="{BB962C8B-B14F-4D97-AF65-F5344CB8AC3E}">
        <p14:creationId xmlns:p14="http://schemas.microsoft.com/office/powerpoint/2010/main" val="39523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16.</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Anneleri “İmdat!” dedi. Çünkü Enis ve Esra çok sevdikleri hâlde muhabbet kuşları Şeker’in bakımını ihmal etmişlerdi. Zavallıcık, üzüntüsünden tüy dökmeye başlamıştı.</a:t>
            </a:r>
          </a:p>
          <a:p>
            <a:r>
              <a:rPr lang="tr-TR" sz="1200" b="0" i="0" u="none" strike="noStrike" kern="1200" baseline="0" dirty="0" smtClean="0">
                <a:solidFill>
                  <a:schemeClr val="tx1"/>
                </a:solidFill>
                <a:latin typeface="+mn-lt"/>
                <a:ea typeface="+mn-ea"/>
                <a:cs typeface="+mn-cs"/>
              </a:rPr>
              <a:t>Ablaları “İmdat!” dedi. Çünkü Enis ve Esra ablaları onlara seslendiğinde kesinlikle duymuyorlardı. Âdeta sağır olmuşlardı. Ablaları bu yüzden evde onların sorumluluklarını da üstlenmek zorunda kalıyordu. Tabii ki çok yoruluyordu.</a:t>
            </a:r>
          </a:p>
          <a:p>
            <a:r>
              <a:rPr lang="tr-TR" sz="1200" b="0" i="0" u="none" strike="noStrike" kern="1200" baseline="0" dirty="0" smtClean="0">
                <a:solidFill>
                  <a:schemeClr val="tx1"/>
                </a:solidFill>
                <a:latin typeface="+mn-lt"/>
                <a:ea typeface="+mn-ea"/>
                <a:cs typeface="+mn-cs"/>
              </a:rPr>
              <a:t>Enis’in arkadaşları “İmdat!” dediler. Çünkü Enis mahalle takımının kalecisiydi. O olmadığı için karşı mahallenin takımına yenilmişlerdi.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5</a:t>
            </a:fld>
            <a:endParaRPr lang="tr-TR"/>
          </a:p>
        </p:txBody>
      </p:sp>
    </p:spTree>
    <p:extLst>
      <p:ext uri="{BB962C8B-B14F-4D97-AF65-F5344CB8AC3E}">
        <p14:creationId xmlns:p14="http://schemas.microsoft.com/office/powerpoint/2010/main" val="14206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Esra’nın arkadaşları “İmdat!” dediler. Arka bahçe pikniklerinde ne Esra vardı ne oyuncakları ne de Esra’nın hazırladığı o güzel sandviçler.</a:t>
            </a:r>
          </a:p>
          <a:p>
            <a:r>
              <a:rPr lang="tr-TR" sz="1200" b="0" i="0" u="none" strike="noStrike" kern="1200" baseline="0" dirty="0" smtClean="0">
                <a:solidFill>
                  <a:schemeClr val="tx1"/>
                </a:solidFill>
                <a:latin typeface="+mn-lt"/>
                <a:ea typeface="+mn-ea"/>
                <a:cs typeface="+mn-cs"/>
              </a:rPr>
              <a:t>Babaanneleri “İmdat!” dedi. Çünkü Esra kahvaltı sonrasında babaannesinin alması gereken ilacı hatırlatamadığı için babaannesi sıkıntı yaşıyordu.</a:t>
            </a:r>
          </a:p>
          <a:p>
            <a:r>
              <a:rPr lang="tr-TR" sz="1200" b="0" i="0" u="none" strike="noStrike" kern="1200" baseline="0" dirty="0" smtClean="0">
                <a:solidFill>
                  <a:schemeClr val="tx1"/>
                </a:solidFill>
                <a:latin typeface="+mn-lt"/>
                <a:ea typeface="+mn-ea"/>
                <a:cs typeface="+mn-cs"/>
              </a:rPr>
              <a:t>Babaları “İmdat!” dedi. Çünkü ay sonunda eve gelen internet faturası evin mutfak masrafından yüksekti.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6</a:t>
            </a:fld>
            <a:endParaRPr lang="tr-TR"/>
          </a:p>
        </p:txBody>
      </p:sp>
    </p:spTree>
    <p:extLst>
      <p:ext uri="{BB962C8B-B14F-4D97-AF65-F5344CB8AC3E}">
        <p14:creationId xmlns:p14="http://schemas.microsoft.com/office/powerpoint/2010/main" val="336687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18.</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Bu kadar “İmdat!” çığlıklarını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duymadı. Hâlâ gelmiş değil. İşi mi var acaba? Daha güçlü bir çığlık gerekiyor belki de. Beklenen çığlık sonunda ikizlerden geldi.</a:t>
            </a:r>
          </a:p>
          <a:p>
            <a:r>
              <a:rPr lang="tr-TR" sz="1200" b="0" i="0" u="none" strike="noStrike" kern="1200" baseline="0" dirty="0" smtClean="0">
                <a:solidFill>
                  <a:schemeClr val="tx1"/>
                </a:solidFill>
                <a:latin typeface="+mn-lt"/>
                <a:ea typeface="+mn-ea"/>
                <a:cs typeface="+mn-cs"/>
              </a:rPr>
              <a:t>“</a:t>
            </a:r>
            <a:r>
              <a:rPr lang="tr-TR" sz="1200" b="0" i="0" u="none" strike="noStrike" kern="1200" baseline="0" dirty="0" err="1" smtClean="0">
                <a:solidFill>
                  <a:schemeClr val="tx1"/>
                </a:solidFill>
                <a:latin typeface="+mn-lt"/>
                <a:ea typeface="+mn-ea"/>
                <a:cs typeface="+mn-cs"/>
              </a:rPr>
              <a:t>İmdaaaaaaat</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İkizler sürekli gözlerini ovuşturuyor, bazı şeyleri net göremediklerini söylüyorlardı. Bu nedenle de sürekli ağlıyorlardı.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pelerinini takıp havalandı. Olanları dinledikten sonra Enis ve Esra’yı kucaklayıp uçmaya başladı. Vakit kaybetmeye hiç niyeti yoktu. Onları bir göz doktoruna götürdü. Herkes eve toplanmış, iki kardeşi bekliyordu. Eve geldiklerinde Enis ve Esra’nın, ikisinin de gözlükleri vardı.</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7</a:t>
            </a:fld>
            <a:endParaRPr lang="tr-TR"/>
          </a:p>
        </p:txBody>
      </p:sp>
    </p:spTree>
    <p:extLst>
      <p:ext uri="{BB962C8B-B14F-4D97-AF65-F5344CB8AC3E}">
        <p14:creationId xmlns:p14="http://schemas.microsoft.com/office/powerpoint/2010/main" val="121758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19.</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Çok utanıyorlardı. Arkadaşlarının onlarla dalga geçeceklerini, onlara dört göz diyeceklerini sanıyorlardı. Hiç de öyle olmadı. Herkes iki kardeşi sevgiyle kucakladı.</a:t>
            </a:r>
          </a:p>
          <a:p>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Enis ve Esra ile konuştu. “Bilgisayar, evet, çok güzel bir alet!” dedi. “Sınırsız çizgi film, sınırsız oyun, sınırsız sinema diye bir şey yok. Hayatta bizi eğlendirecek, bize keyif verecek başka şeyler de var. Ailemizle, arkadaşlarımızla yaptıklarımız gibi.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8</a:t>
            </a:fld>
            <a:endParaRPr lang="tr-TR"/>
          </a:p>
        </p:txBody>
      </p:sp>
    </p:spTree>
    <p:extLst>
      <p:ext uri="{BB962C8B-B14F-4D97-AF65-F5344CB8AC3E}">
        <p14:creationId xmlns:p14="http://schemas.microsoft.com/office/powerpoint/2010/main" val="245780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20.</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Bilgisayar iyi kullanılmazsa bir canavara dönüşür. Ailenizi, arkadaşlarınızı, oyuncaklarınızı, evcil hayvanlarınızı, zevkle yaptığınız her şeyi elinizden alır. Sizin hayatınızda sadece kendisi olsun ister. Sizi ondan ayrılmayan köleler yapar. Korkmayın canım. Bu canavara sahip de olabilirsiniz. Nasıl mı? Bilgisayar canavarı çalar saatten çok korkar. Onun başına otururken çalar saatinizi kurun. Onun sesiyle de bilgisayarınızı kapatıp kalkın. Böyle yapabilirseniz bilgisayar sizi asla yenemez.”</a:t>
            </a:r>
          </a:p>
          <a:p>
            <a:r>
              <a:rPr lang="tr-TR" sz="1200" b="0" i="0" u="none" strike="noStrike" kern="1200" baseline="0" dirty="0" smtClean="0">
                <a:solidFill>
                  <a:schemeClr val="tx1"/>
                </a:solidFill>
                <a:latin typeface="+mn-lt"/>
                <a:ea typeface="+mn-ea"/>
                <a:cs typeface="+mn-cs"/>
              </a:rPr>
              <a:t>Bunları anlattıktan sonra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Enis’e eldivenini, Esra’ya piknik sepetini uzattı. Bundan sonra çocuklar mahalle maçlarını hiç kaybetmediler. Arka bahçe </a:t>
            </a:r>
            <a:r>
              <a:rPr lang="fr-FR" sz="1200" b="0" i="0" u="none" strike="noStrike" kern="1200" baseline="0" dirty="0" err="1" smtClean="0">
                <a:solidFill>
                  <a:schemeClr val="tx1"/>
                </a:solidFill>
                <a:latin typeface="+mn-lt"/>
                <a:ea typeface="+mn-ea"/>
                <a:cs typeface="+mn-cs"/>
              </a:rPr>
              <a:t>piknikleri</a:t>
            </a:r>
            <a:r>
              <a:rPr lang="fr-FR" sz="1200" b="0" i="0" u="none" strike="noStrike" kern="1200" baseline="0" dirty="0" smtClean="0">
                <a:solidFill>
                  <a:schemeClr val="tx1"/>
                </a:solidFill>
                <a:latin typeface="+mn-lt"/>
                <a:ea typeface="+mn-ea"/>
                <a:cs typeface="+mn-cs"/>
              </a:rPr>
              <a:t> de ne </a:t>
            </a:r>
            <a:r>
              <a:rPr lang="fr-FR" sz="1200" b="0" i="0" u="none" strike="noStrike" kern="1200" baseline="0" dirty="0" err="1" smtClean="0">
                <a:solidFill>
                  <a:schemeClr val="tx1"/>
                </a:solidFill>
                <a:latin typeface="+mn-lt"/>
                <a:ea typeface="+mn-ea"/>
                <a:cs typeface="+mn-cs"/>
              </a:rPr>
              <a:t>Esra’dan</a:t>
            </a:r>
            <a:r>
              <a:rPr lang="fr-FR" sz="1200" b="0" i="0" u="none" strike="noStrike" kern="1200" baseline="0" dirty="0" smtClean="0">
                <a:solidFill>
                  <a:schemeClr val="tx1"/>
                </a:solidFill>
                <a:latin typeface="+mn-lt"/>
                <a:ea typeface="+mn-ea"/>
                <a:cs typeface="+mn-cs"/>
              </a:rPr>
              <a:t> ne </a:t>
            </a:r>
            <a:r>
              <a:rPr lang="fr-FR" sz="1200" b="0" i="0" u="none" strike="noStrike" kern="1200" baseline="0" dirty="0" err="1" smtClean="0">
                <a:solidFill>
                  <a:schemeClr val="tx1"/>
                </a:solidFill>
                <a:latin typeface="+mn-lt"/>
                <a:ea typeface="+mn-ea"/>
                <a:cs typeface="+mn-cs"/>
              </a:rPr>
              <a:t>oyuncaklarından</a:t>
            </a:r>
            <a:r>
              <a:rPr lang="fr-FR" sz="1200" b="0" i="0" u="none" strike="noStrike" kern="1200" baseline="0" dirty="0" smtClean="0">
                <a:solidFill>
                  <a:schemeClr val="tx1"/>
                </a:solidFill>
                <a:latin typeface="+mn-lt"/>
                <a:ea typeface="+mn-ea"/>
                <a:cs typeface="+mn-cs"/>
              </a:rPr>
              <a:t> ne de</a:t>
            </a:r>
            <a:r>
              <a:rPr lang="tr-TR" sz="1200" b="0" i="0" u="none" strike="noStrike" kern="1200" baseline="0" dirty="0" smtClean="0">
                <a:solidFill>
                  <a:schemeClr val="tx1"/>
                </a:solidFill>
                <a:latin typeface="+mn-lt"/>
                <a:ea typeface="+mn-ea"/>
                <a:cs typeface="+mn-cs"/>
              </a:rPr>
              <a:t> Esra’nın hazırladığı sandviçlerden mahrum kaldı.</a:t>
            </a:r>
            <a:endParaRPr lang="tr-TR"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9</a:t>
            </a:fld>
            <a:endParaRPr lang="tr-TR"/>
          </a:p>
        </p:txBody>
      </p:sp>
    </p:spTree>
    <p:extLst>
      <p:ext uri="{BB962C8B-B14F-4D97-AF65-F5344CB8AC3E}">
        <p14:creationId xmlns:p14="http://schemas.microsoft.com/office/powerpoint/2010/main" val="180208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200229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11539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83882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571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096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503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49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203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505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210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815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369369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681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89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669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5E28-1A6F-4D31-AEAB-24841CE2628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141925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115E28-1A6F-4D31-AEAB-24841CE2628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55802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115E28-1A6F-4D31-AEAB-24841CE26287}" type="datetimeFigureOut">
              <a:rPr lang="tr-TR" smtClean="0"/>
              <a:t>20.01.2015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045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115E28-1A6F-4D31-AEAB-24841CE26287}" type="datetimeFigureOut">
              <a:rPr lang="tr-TR" smtClean="0"/>
              <a:t>20.01.2015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362988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5E28-1A6F-4D31-AEAB-24841CE26287}" type="datetimeFigureOut">
              <a:rPr lang="tr-TR" smtClean="0"/>
              <a:t>20.01.2015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834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5E28-1A6F-4D31-AEAB-24841CE2628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1228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5E28-1A6F-4D31-AEAB-24841CE2628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64335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5E28-1A6F-4D31-AEAB-24841CE26287}" type="datetimeFigureOut">
              <a:rPr lang="tr-TR" smtClean="0"/>
              <a:t>20.01.2015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9F33-9E5A-480B-A81E-08D85FA1BB55}" type="slidenum">
              <a:rPr lang="tr-TR" smtClean="0"/>
              <a:t>‹#›</a:t>
            </a:fld>
            <a:endParaRPr lang="tr-TR"/>
          </a:p>
        </p:txBody>
      </p:sp>
    </p:spTree>
    <p:extLst>
      <p:ext uri="{BB962C8B-B14F-4D97-AF65-F5344CB8AC3E}">
        <p14:creationId xmlns:p14="http://schemas.microsoft.com/office/powerpoint/2010/main" val="1334616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76692-17D9-4E50-B03D-8A35F312AF97}" type="datetimeFigureOut">
              <a:rPr lang="tr-TR" smtClean="0">
                <a:solidFill>
                  <a:prstClr val="black">
                    <a:tint val="75000"/>
                  </a:prstClr>
                </a:solidFill>
              </a:rPr>
              <a:pPr/>
              <a:t>20.01.2015</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9073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870077" y="-17535"/>
            <a:ext cx="5402262" cy="687782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76" y="6255026"/>
            <a:ext cx="5402263" cy="602974"/>
          </a:xfrm>
          <a:prstGeom prst="rect">
            <a:avLst/>
          </a:prstGeom>
        </p:spPr>
      </p:pic>
      <p:sp>
        <p:nvSpPr>
          <p:cNvPr id="4" name="TextBox 3"/>
          <p:cNvSpPr txBox="1"/>
          <p:nvPr/>
        </p:nvSpPr>
        <p:spPr>
          <a:xfrm>
            <a:off x="3901716" y="209521"/>
            <a:ext cx="314829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smtClean="0">
                <a:solidFill>
                  <a:prstClr val="white"/>
                </a:solidFill>
              </a:rPr>
              <a:t>Teknolojiden Yararlanmak İçin…</a:t>
            </a:r>
            <a:endParaRPr lang="tr-TR" dirty="0">
              <a:solidFill>
                <a:prstClr val="white"/>
              </a:solidFill>
            </a:endParaRPr>
          </a:p>
        </p:txBody>
      </p:sp>
    </p:spTree>
    <p:extLst>
      <p:ext uri="{BB962C8B-B14F-4D97-AF65-F5344CB8AC3E}">
        <p14:creationId xmlns:p14="http://schemas.microsoft.com/office/powerpoint/2010/main" val="2108527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155727" y="0"/>
            <a:ext cx="4830961" cy="6858000"/>
          </a:xfrm>
          <a:prstGeom prst="rect">
            <a:avLst/>
          </a:prstGeom>
          <a:noFill/>
          <a:ln>
            <a:noFill/>
          </a:ln>
        </p:spPr>
      </p:pic>
    </p:spTree>
    <p:extLst>
      <p:ext uri="{BB962C8B-B14F-4D97-AF65-F5344CB8AC3E}">
        <p14:creationId xmlns:p14="http://schemas.microsoft.com/office/powerpoint/2010/main" val="159143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12327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6323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919289" y="257"/>
            <a:ext cx="5303837" cy="6857486"/>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289" y="6266013"/>
            <a:ext cx="5303837" cy="591988"/>
          </a:xfrm>
          <a:prstGeom prst="rect">
            <a:avLst/>
          </a:prstGeom>
        </p:spPr>
      </p:pic>
    </p:spTree>
    <p:extLst>
      <p:ext uri="{BB962C8B-B14F-4D97-AF65-F5344CB8AC3E}">
        <p14:creationId xmlns:p14="http://schemas.microsoft.com/office/powerpoint/2010/main" val="25249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2303" y="4706494"/>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a:t>Fotoğraflar ve Grafik 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31311"/>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207442"/>
            <a:ext cx="8429065" cy="287771"/>
          </a:xfrm>
          <a:prstGeom prst="rect">
            <a:avLst/>
          </a:prstGeom>
          <a:noFill/>
          <a:effectLst/>
        </p:spPr>
        <p:txBody>
          <a:bodyPr wrap="square" rtlCol="0">
            <a:spAutoFit/>
          </a:bodyPr>
          <a:lstStyle/>
          <a:p>
            <a:pPr algn="ctr"/>
            <a:r>
              <a:rPr lang="tr-TR" sz="1270" dirty="0"/>
              <a:t>Oğan </a:t>
            </a:r>
            <a:r>
              <a:rPr lang="tr-TR" sz="1270" dirty="0" err="1"/>
              <a:t>Kandemiroğlu</a:t>
            </a:r>
            <a:r>
              <a:rPr lang="tr-TR" sz="1270" dirty="0"/>
              <a:t> </a:t>
            </a:r>
            <a:r>
              <a:rPr lang="en-US" sz="1270" dirty="0"/>
              <a:t>©</a:t>
            </a:r>
            <a:r>
              <a:rPr lang="tr-TR" sz="1270" dirty="0"/>
              <a:t> </a:t>
            </a:r>
            <a:r>
              <a:rPr lang="tr-TR" sz="1270" dirty="0" smtClean="0"/>
              <a:t>Yeşilay</a:t>
            </a:r>
            <a:endParaRPr lang="tr-TR" sz="127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42158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973263" y="-21875"/>
            <a:ext cx="5197475" cy="6883432"/>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64" y="6291134"/>
            <a:ext cx="5197475" cy="580117"/>
          </a:xfrm>
          <a:prstGeom prst="rect">
            <a:avLst/>
          </a:prstGeom>
        </p:spPr>
      </p:pic>
      <p:sp>
        <p:nvSpPr>
          <p:cNvPr id="4" name="TextBox 3"/>
          <p:cNvSpPr txBox="1"/>
          <p:nvPr/>
        </p:nvSpPr>
        <p:spPr>
          <a:xfrm>
            <a:off x="2448292" y="368548"/>
            <a:ext cx="1276375"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smtClean="0"/>
              <a:t>Enis ile Esra</a:t>
            </a:r>
            <a:endParaRPr lang="tr-TR" dirty="0"/>
          </a:p>
        </p:txBody>
      </p:sp>
    </p:spTree>
    <p:extLst>
      <p:ext uri="{BB962C8B-B14F-4D97-AF65-F5344CB8AC3E}">
        <p14:creationId xmlns:p14="http://schemas.microsoft.com/office/powerpoint/2010/main" val="9560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29799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7747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12925" y="0"/>
            <a:ext cx="5518150" cy="6858000"/>
          </a:xfrm>
          <a:prstGeom prst="rect">
            <a:avLst/>
          </a:prstGeom>
          <a:noFill/>
          <a:ln>
            <a:noFill/>
          </a:ln>
        </p:spPr>
      </p:pic>
    </p:spTree>
    <p:extLst>
      <p:ext uri="{BB962C8B-B14F-4D97-AF65-F5344CB8AC3E}">
        <p14:creationId xmlns:p14="http://schemas.microsoft.com/office/powerpoint/2010/main" val="269065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17714" y="0"/>
            <a:ext cx="5108575" cy="6858000"/>
          </a:xfrm>
          <a:prstGeom prst="rect">
            <a:avLst/>
          </a:prstGeom>
          <a:noFill/>
          <a:ln>
            <a:noFill/>
          </a:ln>
        </p:spPr>
      </p:pic>
    </p:spTree>
    <p:extLst>
      <p:ext uri="{BB962C8B-B14F-4D97-AF65-F5344CB8AC3E}">
        <p14:creationId xmlns:p14="http://schemas.microsoft.com/office/powerpoint/2010/main" val="2110172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62139" y="0"/>
            <a:ext cx="5419725" cy="6858000"/>
          </a:xfrm>
          <a:prstGeom prst="rect">
            <a:avLst/>
          </a:prstGeom>
          <a:noFill/>
          <a:ln>
            <a:noFill/>
          </a:ln>
        </p:spPr>
      </p:pic>
    </p:spTree>
    <p:extLst>
      <p:ext uri="{BB962C8B-B14F-4D97-AF65-F5344CB8AC3E}">
        <p14:creationId xmlns:p14="http://schemas.microsoft.com/office/powerpoint/2010/main" val="181365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71689" y="0"/>
            <a:ext cx="5000625" cy="6858000"/>
          </a:xfrm>
          <a:prstGeom prst="rect">
            <a:avLst/>
          </a:prstGeom>
          <a:noFill/>
          <a:ln>
            <a:noFill/>
          </a:ln>
        </p:spPr>
      </p:pic>
    </p:spTree>
    <p:extLst>
      <p:ext uri="{BB962C8B-B14F-4D97-AF65-F5344CB8AC3E}">
        <p14:creationId xmlns:p14="http://schemas.microsoft.com/office/powerpoint/2010/main" val="2351858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14526" y="0"/>
            <a:ext cx="5313363" cy="6858000"/>
          </a:xfrm>
          <a:prstGeom prst="rect">
            <a:avLst/>
          </a:prstGeom>
          <a:noFill/>
          <a:ln>
            <a:noFill/>
          </a:ln>
        </p:spPr>
      </p:pic>
    </p:spTree>
    <p:extLst>
      <p:ext uri="{BB962C8B-B14F-4D97-AF65-F5344CB8AC3E}">
        <p14:creationId xmlns:p14="http://schemas.microsoft.com/office/powerpoint/2010/main" val="591040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1160</Words>
  <Application>Microsoft Office PowerPoint</Application>
  <PresentationFormat>Ekran Gösterisi (4:3)</PresentationFormat>
  <Paragraphs>92</Paragraphs>
  <Slides>14</Slides>
  <Notes>14</Notes>
  <HiddenSlides>0</HiddenSlides>
  <MMClips>0</MMClips>
  <ScaleCrop>false</ScaleCrop>
  <HeadingPairs>
    <vt:vector size="4" baseType="variant">
      <vt:variant>
        <vt:lpstr>Tema</vt:lpstr>
      </vt:variant>
      <vt:variant>
        <vt:i4>2</vt:i4>
      </vt:variant>
      <vt:variant>
        <vt:lpstr>Slayt Başlıkları</vt:lpstr>
      </vt:variant>
      <vt:variant>
        <vt:i4>14</vt:i4>
      </vt:variant>
    </vt:vector>
  </HeadingPairs>
  <TitlesOfParts>
    <vt:vector size="16" baseType="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mustafa</dc:creator>
  <cp:lastModifiedBy>Proje</cp:lastModifiedBy>
  <cp:revision>27</cp:revision>
  <dcterms:created xsi:type="dcterms:W3CDTF">2014-11-08T20:08:44Z</dcterms:created>
  <dcterms:modified xsi:type="dcterms:W3CDTF">2015-01-20T13:08:51Z</dcterms:modified>
</cp:coreProperties>
</file>